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84" autoAdjust="0"/>
    <p:restoredTop sz="94660"/>
  </p:normalViewPr>
  <p:slideViewPr>
    <p:cSldViewPr>
      <p:cViewPr varScale="1">
        <p:scale>
          <a:sx n="82" d="100"/>
          <a:sy n="82" d="100"/>
        </p:scale>
        <p:origin x="18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8BF02-3EE2-4010-85A9-8075888B66F5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8B94A-C6A0-4514-B63E-1D17DB3B07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8B94A-C6A0-4514-B63E-1D17DB3B07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8B94A-C6A0-4514-B63E-1D17DB3B07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8B94A-C6A0-4514-B63E-1D17DB3B07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opexlearning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6AD3-BFCC-4352-B25F-4CFE5B7678CA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7BF1-F0BC-4DE7-A980-8C388FDAE2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5C9C18D1-63B8-49E9-B5CF-7B1F1E304C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12477"/>
            <a:ext cx="872293" cy="46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903412" y="533400"/>
            <a:ext cx="5183188" cy="5182394"/>
            <a:chOff x="1600200" y="685800"/>
            <a:chExt cx="5183188" cy="51823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33400" y="6260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260866" y="2863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5000" y="5715000"/>
            <a:ext cx="15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meet current earnings expectations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extend &amp; defend core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571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medium term growth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571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generate portfolio of high-return options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long-term growth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1-2 years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10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2-3 years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12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3+ years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990600"/>
            <a:ext cx="152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Familiar</a:t>
            </a:r>
            <a:r>
              <a:rPr lang="en-US" sz="900" dirty="0"/>
              <a:t>: distinctive knowledge surpassing customers, invests in initiatives already owned by the company or easily acquired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2590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Unfamiliar</a:t>
            </a:r>
            <a:r>
              <a:rPr lang="en-US" sz="900" dirty="0"/>
              <a:t>: competitors are better, but small investments are made to gain familiarity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4343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Uncertain</a:t>
            </a:r>
            <a:r>
              <a:rPr lang="en-US" sz="900" dirty="0"/>
              <a:t>: success is difficult to estimate, but a good gamble if successful – gut hunch, not a tight ROI.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6600" y="990600"/>
            <a:ext cx="1905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050" dirty="0"/>
              <a:t>Adapt Core: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endParaRPr lang="en-US" sz="1050" dirty="0"/>
          </a:p>
          <a:p>
            <a:pPr marL="685800" lvl="1" indent="-228600"/>
            <a:endParaRPr lang="en-US" sz="1050" dirty="0"/>
          </a:p>
          <a:p>
            <a:pPr marL="685800" lvl="1" indent="-228600">
              <a:buFont typeface="+mj-lt"/>
              <a:buAutoNum type="arabicPeriod"/>
            </a:pPr>
            <a:endParaRPr lang="en-US" sz="105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/>
              <a:t>Build New Business: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endParaRPr lang="en-US" sz="1050" dirty="0"/>
          </a:p>
          <a:p>
            <a:pPr marL="685800" lvl="1" indent="-228600"/>
            <a:endParaRPr lang="en-US" sz="1050" dirty="0"/>
          </a:p>
          <a:p>
            <a:pPr marL="685800" lvl="1" indent="-228600"/>
            <a:endParaRPr lang="en-US" sz="1050" dirty="0"/>
          </a:p>
          <a:p>
            <a:pPr marL="685800" lvl="1" indent="-228600"/>
            <a:endParaRPr lang="en-US" sz="105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/>
              <a:t>Shape Overall Portfolio: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228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Strategic initiatives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315200" y="5943600"/>
            <a:ext cx="1676400" cy="228600"/>
            <a:chOff x="7315200" y="6019800"/>
            <a:chExt cx="1676400" cy="228600"/>
          </a:xfrm>
        </p:grpSpPr>
        <p:sp>
          <p:nvSpPr>
            <p:cNvPr id="30" name="Oval 29"/>
            <p:cNvSpPr/>
            <p:nvPr/>
          </p:nvSpPr>
          <p:spPr>
            <a:xfrm>
              <a:off x="7315200" y="6019800"/>
              <a:ext cx="228600" cy="228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43800" y="6019800"/>
              <a:ext cx="1447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= Initiative size reflects impact</a:t>
              </a:r>
            </a:p>
          </p:txBody>
        </p:sp>
      </p:grpSp>
      <p:sp>
        <p:nvSpPr>
          <p:cNvPr id="36" name="Oval 35"/>
          <p:cNvSpPr/>
          <p:nvPr/>
        </p:nvSpPr>
        <p:spPr>
          <a:xfrm>
            <a:off x="2438400" y="106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95600" y="990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191000" y="2667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352800" y="3124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114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429000" y="220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76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4958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57800" y="4038600"/>
            <a:ext cx="6096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3340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943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495800" y="175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9074211">
            <a:off x="3154205" y="-501305"/>
            <a:ext cx="2435204" cy="7077153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304800"/>
            <a:ext cx="1754188" cy="1371600"/>
            <a:chOff x="1600200" y="685800"/>
            <a:chExt cx="5183188" cy="5182394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763588" y="381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7388" y="685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8388" y="762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68388" y="990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96988" y="838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49388" y="1066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5588" y="1371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30388" y="1219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4988" y="457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146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balanced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828800"/>
            <a:ext cx="1754188" cy="1371600"/>
            <a:chOff x="1600200" y="685800"/>
            <a:chExt cx="5183188" cy="5182394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763588" y="1905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7388" y="2209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68388" y="2286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68388" y="2514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296988" y="2362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49388" y="2590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525588" y="2895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30388" y="2743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4988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514600" y="2362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 focus</a:t>
            </a:r>
          </a:p>
        </p:txBody>
      </p:sp>
      <p:sp>
        <p:nvSpPr>
          <p:cNvPr id="40" name="Oval 39"/>
          <p:cNvSpPr/>
          <p:nvPr/>
        </p:nvSpPr>
        <p:spPr>
          <a:xfrm>
            <a:off x="1449388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219200" y="2895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2000" y="2819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828800" y="2057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752600" y="2362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219200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57200" y="3352800"/>
            <a:ext cx="1754188" cy="1371600"/>
            <a:chOff x="1600200" y="685800"/>
            <a:chExt cx="5183188" cy="5182394"/>
          </a:xfrm>
        </p:grpSpPr>
        <p:cxnSp>
          <p:nvCxnSpPr>
            <p:cNvPr id="47" name="Straight Connector 46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>
            <a:off x="763588" y="3429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2000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68388" y="3429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68388" y="3733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296988" y="3886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600200" y="3352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676400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981200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34988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514600" y="388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risk-averse</a:t>
            </a:r>
          </a:p>
        </p:txBody>
      </p:sp>
      <p:sp>
        <p:nvSpPr>
          <p:cNvPr id="65" name="Oval 64"/>
          <p:cNvSpPr/>
          <p:nvPr/>
        </p:nvSpPr>
        <p:spPr>
          <a:xfrm>
            <a:off x="1449388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370012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912812" y="3581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28800" y="3581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28800" y="3429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219200" y="3505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57200" y="4876800"/>
            <a:ext cx="1754188" cy="1371600"/>
            <a:chOff x="1600200" y="685800"/>
            <a:chExt cx="5183188" cy="5182394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Oval 79"/>
          <p:cNvSpPr/>
          <p:nvPr/>
        </p:nvSpPr>
        <p:spPr>
          <a:xfrm>
            <a:off x="763588" y="556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62000" y="579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068388" y="556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068388" y="5867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296988" y="6019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600200" y="5486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579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981200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34988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2514600" y="5410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very risky future</a:t>
            </a:r>
          </a:p>
        </p:txBody>
      </p:sp>
      <p:sp>
        <p:nvSpPr>
          <p:cNvPr id="90" name="Oval 89"/>
          <p:cNvSpPr/>
          <p:nvPr/>
        </p:nvSpPr>
        <p:spPr>
          <a:xfrm>
            <a:off x="1449388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370012" y="579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2812" y="5715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828800" y="5715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828800" y="5562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219200" y="5638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5029200" y="381000"/>
            <a:ext cx="1754188" cy="1371600"/>
            <a:chOff x="1600200" y="685800"/>
            <a:chExt cx="5183188" cy="5182394"/>
          </a:xfrm>
        </p:grpSpPr>
        <p:cxnSp>
          <p:nvCxnSpPr>
            <p:cNvPr id="97" name="Straight Connector 96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Oval 104"/>
          <p:cNvSpPr/>
          <p:nvPr/>
        </p:nvSpPr>
        <p:spPr>
          <a:xfrm>
            <a:off x="5335588" y="457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259388" y="762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486400" y="609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486400" y="838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715000" y="685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334000" y="914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5410200" y="1219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791200" y="914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106988" y="533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086600" y="914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short-term focus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5029200" y="1905000"/>
            <a:ext cx="1754188" cy="1371600"/>
            <a:chOff x="1600200" y="685800"/>
            <a:chExt cx="5183188" cy="5182394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Oval 123"/>
          <p:cNvSpPr/>
          <p:nvPr/>
        </p:nvSpPr>
        <p:spPr>
          <a:xfrm>
            <a:off x="5335588" y="1981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105400" y="2590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5486400" y="2133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5332412" y="2667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105400" y="2286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180012" y="2743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256212" y="3048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106988" y="2057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7086600" y="2438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short-term, no growth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5029200" y="3505200"/>
            <a:ext cx="1754188" cy="1371600"/>
            <a:chOff x="1600200" y="685800"/>
            <a:chExt cx="5183188" cy="5182394"/>
          </a:xfrm>
        </p:grpSpPr>
        <p:cxnSp>
          <p:nvCxnSpPr>
            <p:cNvPr id="135" name="Straight Connector 134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Oval 142"/>
          <p:cNvSpPr/>
          <p:nvPr/>
        </p:nvSpPr>
        <p:spPr>
          <a:xfrm>
            <a:off x="6402388" y="3581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172200" y="41910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6553200" y="3733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399212" y="4267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172200" y="3886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6246812" y="43434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323012" y="4648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6477000" y="4038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173788" y="36576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7086600" y="4038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long-term, live on line of credit for a while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903412" y="533400"/>
            <a:ext cx="5183188" cy="5182394"/>
            <a:chOff x="1600200" y="685800"/>
            <a:chExt cx="5183188" cy="51823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989806" y="32766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191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1600200" y="685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1600200" y="5865811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1600200" y="22860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1600200" y="4114800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865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667794" y="3275806"/>
              <a:ext cx="518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33400" y="6260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260866" y="2863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risks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5000" y="5715000"/>
            <a:ext cx="152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meet current earnings expectations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extend &amp; defend core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571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medium term growth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571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generate portfolio of high-return options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create long-term growth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1-2 years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10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2-3 years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12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3+ years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990600"/>
            <a:ext cx="1524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Familiar</a:t>
            </a:r>
            <a:r>
              <a:rPr lang="en-US" sz="900" dirty="0"/>
              <a:t>: distinctive knowledge surpassing customers, invests in initiatives already owned by the company or easily acquired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2590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Unfamiliar</a:t>
            </a:r>
            <a:r>
              <a:rPr lang="en-US" sz="900" dirty="0"/>
              <a:t>: competitors are better, but small investments are made to gain familiarity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4343400"/>
            <a:ext cx="15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200" b="1" dirty="0"/>
              <a:t>Uncertain</a:t>
            </a:r>
            <a:r>
              <a:rPr lang="en-US" sz="900" dirty="0"/>
              <a:t>: success is difficult to estimate, but a good gamble if successful – gut hunch, not a tight ROI – innovation such as ipod or kindle.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6600" y="990600"/>
            <a:ext cx="1905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Adapt Core: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endParaRPr lang="en-US" sz="90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Build New Business: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685800" lvl="1" indent="-228600"/>
            <a:endParaRPr lang="en-US" sz="900" dirty="0"/>
          </a:p>
          <a:p>
            <a:pPr marL="228600" indent="-228600">
              <a:buFont typeface="Arial" pitchFamily="34" charset="0"/>
              <a:buChar char="•"/>
            </a:pPr>
            <a:r>
              <a:rPr lang="en-US" sz="900" dirty="0"/>
              <a:t>Shape Overall Portfolio: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900" dirty="0"/>
              <a:t>TBD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800" y="228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Strategic initiatives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7315200" y="5943600"/>
            <a:ext cx="1676400" cy="228600"/>
            <a:chOff x="7315200" y="6019800"/>
            <a:chExt cx="1676400" cy="228600"/>
          </a:xfrm>
        </p:grpSpPr>
        <p:sp>
          <p:nvSpPr>
            <p:cNvPr id="30" name="Oval 29"/>
            <p:cNvSpPr/>
            <p:nvPr/>
          </p:nvSpPr>
          <p:spPr>
            <a:xfrm>
              <a:off x="7315200" y="6019800"/>
              <a:ext cx="228600" cy="228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43800" y="6019800"/>
              <a:ext cx="1447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= Initiative size reflects impact</a:t>
              </a:r>
            </a:p>
          </p:txBody>
        </p:sp>
      </p:grpSp>
      <p:sp>
        <p:nvSpPr>
          <p:cNvPr id="36" name="Oval 35"/>
          <p:cNvSpPr/>
          <p:nvPr/>
        </p:nvSpPr>
        <p:spPr>
          <a:xfrm>
            <a:off x="2438400" y="106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Oval 38"/>
          <p:cNvSpPr/>
          <p:nvPr/>
        </p:nvSpPr>
        <p:spPr>
          <a:xfrm>
            <a:off x="3200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3657600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1" name="Oval 40"/>
          <p:cNvSpPr/>
          <p:nvPr/>
        </p:nvSpPr>
        <p:spPr>
          <a:xfrm>
            <a:off x="3505200" y="22098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4876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19400" y="152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current portfolio of initiatives</a:t>
            </a:r>
          </a:p>
        </p:txBody>
      </p:sp>
      <p:sp>
        <p:nvSpPr>
          <p:cNvPr id="50" name="Oval 49"/>
          <p:cNvSpPr/>
          <p:nvPr/>
        </p:nvSpPr>
        <p:spPr>
          <a:xfrm>
            <a:off x="2971800" y="198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1" name="Oval 50"/>
          <p:cNvSpPr/>
          <p:nvPr/>
        </p:nvSpPr>
        <p:spPr>
          <a:xfrm>
            <a:off x="4191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Oval 36"/>
          <p:cNvSpPr/>
          <p:nvPr/>
        </p:nvSpPr>
        <p:spPr>
          <a:xfrm>
            <a:off x="4038600" y="3124200"/>
            <a:ext cx="762000" cy="685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8" name="Oval 37"/>
          <p:cNvSpPr/>
          <p:nvPr/>
        </p:nvSpPr>
        <p:spPr>
          <a:xfrm>
            <a:off x="3048000" y="129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280</Words>
  <Application>Microsoft Office PowerPoint</Application>
  <PresentationFormat>On-screen Show (4:3)</PresentationFormat>
  <Paragraphs>100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BackCountry.com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pabilla</dc:creator>
  <cp:lastModifiedBy>Brion Hurley</cp:lastModifiedBy>
  <cp:revision>166</cp:revision>
  <dcterms:created xsi:type="dcterms:W3CDTF">2009-09-08T16:18:19Z</dcterms:created>
  <dcterms:modified xsi:type="dcterms:W3CDTF">2022-10-21T19:11:58Z</dcterms:modified>
</cp:coreProperties>
</file>