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84" autoAdjust="0"/>
    <p:restoredTop sz="94660"/>
  </p:normalViewPr>
  <p:slideViewPr>
    <p:cSldViewPr>
      <p:cViewPr varScale="1">
        <p:scale>
          <a:sx n="82" d="100"/>
          <a:sy n="82" d="100"/>
        </p:scale>
        <p:origin x="18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8BF02-3EE2-4010-85A9-8075888B66F5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8B94A-C6A0-4514-B63E-1D17DB3B07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8B94A-C6A0-4514-B63E-1D17DB3B072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8B94A-C6A0-4514-B63E-1D17DB3B072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8B94A-C6A0-4514-B63E-1D17DB3B072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opexlearning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B6AD3-BFCC-4352-B25F-4CFE5B7678CA}" type="datetimeFigureOut">
              <a:rPr lang="en-US" smtClean="0"/>
              <a:pPr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A7BF1-F0BC-4DE7-A980-8C388FDAE2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hlinkClick r:id="rId13"/>
            <a:extLst>
              <a:ext uri="{FF2B5EF4-FFF2-40B4-BE49-F238E27FC236}">
                <a16:creationId xmlns:a16="http://schemas.microsoft.com/office/drawing/2014/main" id="{5C9C18D1-63B8-49E9-B5CF-7B1F1E304C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312477"/>
            <a:ext cx="872293" cy="46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903412" y="533400"/>
            <a:ext cx="5183188" cy="5182394"/>
            <a:chOff x="1600200" y="685800"/>
            <a:chExt cx="5183188" cy="5182394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-989806" y="32766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4191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1600200" y="685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1600200" y="5865811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600200" y="22860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1600200" y="4114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6865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667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533400" y="6260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260866" y="286333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risks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5000" y="5715000"/>
            <a:ext cx="152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meet current earnings expectations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extend &amp; defend core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86200" y="5715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create medium term growth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5715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generate portfolio of high-return options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create long-term growth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33600" y="6324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1-2 years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91000" y="6324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2-3 years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91200" y="6324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3+ years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1000" y="990600"/>
            <a:ext cx="15240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1200" b="1" dirty="0"/>
              <a:t>Familiar</a:t>
            </a:r>
            <a:r>
              <a:rPr lang="en-US" sz="900" dirty="0"/>
              <a:t>: distinctive knowledge surpassing customers, invests in initiatives already owned by the company or easily acquired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2590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1200" b="1" dirty="0"/>
              <a:t>Unfamiliar</a:t>
            </a:r>
            <a:r>
              <a:rPr lang="en-US" sz="900" dirty="0"/>
              <a:t>: competitors are better, but small investments are made to gain familiarity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1000" y="43434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1200" b="1" dirty="0"/>
              <a:t>Uncertain</a:t>
            </a:r>
            <a:r>
              <a:rPr lang="en-US" sz="900" dirty="0"/>
              <a:t>: success is difficult to estimate, but a good gamble if successful – gut hunch, not a tight ROI.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86600" y="990600"/>
            <a:ext cx="1905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1050" dirty="0"/>
              <a:t>Adapt Core: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endParaRPr lang="en-US" sz="1050" dirty="0"/>
          </a:p>
          <a:p>
            <a:pPr marL="685800" lvl="1" indent="-228600"/>
            <a:endParaRPr lang="en-US" sz="1050" dirty="0"/>
          </a:p>
          <a:p>
            <a:pPr marL="685800" lvl="1" indent="-228600">
              <a:buFont typeface="+mj-lt"/>
              <a:buAutoNum type="arabicPeriod"/>
            </a:pPr>
            <a:endParaRPr lang="en-US" sz="1050" dirty="0"/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/>
              <a:t>Build New Business: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endParaRPr lang="en-US" sz="1050" dirty="0"/>
          </a:p>
          <a:p>
            <a:pPr marL="685800" lvl="1" indent="-228600"/>
            <a:endParaRPr lang="en-US" sz="1050" dirty="0"/>
          </a:p>
          <a:p>
            <a:pPr marL="685800" lvl="1" indent="-228600"/>
            <a:endParaRPr lang="en-US" sz="1050" dirty="0"/>
          </a:p>
          <a:p>
            <a:pPr marL="685800" lvl="1" indent="-228600"/>
            <a:endParaRPr lang="en-US" sz="1050" dirty="0"/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/>
              <a:t>Shape Overall Portfolio: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050" dirty="0"/>
              <a:t>TBD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228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Strategic initiatives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7315200" y="5943600"/>
            <a:ext cx="1676400" cy="228600"/>
            <a:chOff x="7315200" y="6019800"/>
            <a:chExt cx="1676400" cy="228600"/>
          </a:xfrm>
        </p:grpSpPr>
        <p:sp>
          <p:nvSpPr>
            <p:cNvPr id="30" name="Oval 29"/>
            <p:cNvSpPr/>
            <p:nvPr/>
          </p:nvSpPr>
          <p:spPr>
            <a:xfrm>
              <a:off x="7315200" y="6019800"/>
              <a:ext cx="228600" cy="228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543800" y="6019800"/>
              <a:ext cx="14478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= Initiative size reflects impact</a:t>
              </a:r>
            </a:p>
          </p:txBody>
        </p:sp>
      </p:grpSp>
      <p:sp>
        <p:nvSpPr>
          <p:cNvPr id="36" name="Oval 35"/>
          <p:cNvSpPr/>
          <p:nvPr/>
        </p:nvSpPr>
        <p:spPr>
          <a:xfrm>
            <a:off x="2438400" y="106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895600" y="990600"/>
            <a:ext cx="685800" cy="685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191000" y="2667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352800" y="3124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114800" y="3276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429000" y="2209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876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495800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257800" y="4038600"/>
            <a:ext cx="6096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3340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9436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495800" y="1752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 rot="19074211">
            <a:off x="3154205" y="-501305"/>
            <a:ext cx="2435204" cy="7077153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57200" y="304800"/>
            <a:ext cx="1754188" cy="1371600"/>
            <a:chOff x="1600200" y="685800"/>
            <a:chExt cx="5183188" cy="5182394"/>
          </a:xfrm>
        </p:grpSpPr>
        <p:cxnSp>
          <p:nvCxnSpPr>
            <p:cNvPr id="3" name="Straight Connector 2"/>
            <p:cNvCxnSpPr/>
            <p:nvPr/>
          </p:nvCxnSpPr>
          <p:spPr>
            <a:xfrm rot="5400000">
              <a:off x="-989806" y="32766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 rot="5400000">
              <a:off x="4191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0800000">
              <a:off x="1600200" y="685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0800000">
              <a:off x="1600200" y="5865811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1600200" y="22860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1600200" y="4114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6865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2667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Oval 10"/>
          <p:cNvSpPr/>
          <p:nvPr/>
        </p:nvSpPr>
        <p:spPr>
          <a:xfrm>
            <a:off x="763588" y="381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87388" y="685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68388" y="762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68388" y="990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96988" y="838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449388" y="1066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25588" y="1371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830388" y="1219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34988" y="457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514600" y="838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balanced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7200" y="1828800"/>
            <a:ext cx="1754188" cy="1371600"/>
            <a:chOff x="1600200" y="685800"/>
            <a:chExt cx="5183188" cy="5182394"/>
          </a:xfrm>
        </p:grpSpPr>
        <p:cxnSp>
          <p:nvCxnSpPr>
            <p:cNvPr id="22" name="Straight Connector 21"/>
            <p:cNvCxnSpPr/>
            <p:nvPr/>
          </p:nvCxnSpPr>
          <p:spPr>
            <a:xfrm rot="5400000">
              <a:off x="-989806" y="32766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191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>
              <a:off x="1600200" y="685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0800000">
              <a:off x="1600200" y="5865811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>
              <a:off x="1600200" y="22860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1600200" y="4114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6865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2667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val 29"/>
          <p:cNvSpPr/>
          <p:nvPr/>
        </p:nvSpPr>
        <p:spPr>
          <a:xfrm>
            <a:off x="763588" y="1905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87388" y="2209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068388" y="2286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068388" y="2514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296988" y="2362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449388" y="2590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525588" y="2895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830388" y="2743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34988" y="1981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514600" y="2362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 focus</a:t>
            </a:r>
          </a:p>
        </p:txBody>
      </p:sp>
      <p:sp>
        <p:nvSpPr>
          <p:cNvPr id="40" name="Oval 39"/>
          <p:cNvSpPr/>
          <p:nvPr/>
        </p:nvSpPr>
        <p:spPr>
          <a:xfrm>
            <a:off x="1449388" y="1981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219200" y="2895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62000" y="2819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828800" y="2057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752600" y="2362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219200" y="1981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457200" y="3352800"/>
            <a:ext cx="1754188" cy="1371600"/>
            <a:chOff x="1600200" y="685800"/>
            <a:chExt cx="5183188" cy="5182394"/>
          </a:xfrm>
        </p:grpSpPr>
        <p:cxnSp>
          <p:nvCxnSpPr>
            <p:cNvPr id="47" name="Straight Connector 46"/>
            <p:cNvCxnSpPr/>
            <p:nvPr/>
          </p:nvCxnSpPr>
          <p:spPr>
            <a:xfrm rot="5400000">
              <a:off x="-989806" y="32766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4191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0800000">
              <a:off x="1600200" y="685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0800000">
              <a:off x="1600200" y="5865811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1600200" y="22860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0800000">
              <a:off x="1600200" y="4114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6865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2667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Oval 54"/>
          <p:cNvSpPr/>
          <p:nvPr/>
        </p:nvSpPr>
        <p:spPr>
          <a:xfrm>
            <a:off x="763588" y="3429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62000" y="3657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068388" y="3429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068388" y="3733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1296988" y="3886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600200" y="3352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1676400" y="3657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1981200" y="3505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34988" y="3505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514600" y="3886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risk-averse</a:t>
            </a:r>
          </a:p>
        </p:txBody>
      </p:sp>
      <p:sp>
        <p:nvSpPr>
          <p:cNvPr id="65" name="Oval 64"/>
          <p:cNvSpPr/>
          <p:nvPr/>
        </p:nvSpPr>
        <p:spPr>
          <a:xfrm>
            <a:off x="1449388" y="3505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1370012" y="3657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912812" y="3581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28800" y="3581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828800" y="3429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219200" y="3505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457200" y="4876800"/>
            <a:ext cx="1754188" cy="1371600"/>
            <a:chOff x="1600200" y="685800"/>
            <a:chExt cx="5183188" cy="5182394"/>
          </a:xfrm>
        </p:grpSpPr>
        <p:cxnSp>
          <p:nvCxnSpPr>
            <p:cNvPr id="72" name="Straight Connector 71"/>
            <p:cNvCxnSpPr/>
            <p:nvPr/>
          </p:nvCxnSpPr>
          <p:spPr>
            <a:xfrm rot="5400000">
              <a:off x="-989806" y="32766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4191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0800000">
              <a:off x="1600200" y="685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0800000">
              <a:off x="1600200" y="5865811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0800000">
              <a:off x="1600200" y="22860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0800000">
              <a:off x="1600200" y="4114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6865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2667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Oval 79"/>
          <p:cNvSpPr/>
          <p:nvPr/>
        </p:nvSpPr>
        <p:spPr>
          <a:xfrm>
            <a:off x="763588" y="5562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762000" y="5791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1068388" y="5562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1068388" y="5867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296988" y="6019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1600200" y="5486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676400" y="5791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981200" y="5638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534988" y="5638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2514600" y="5410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very risky future</a:t>
            </a:r>
          </a:p>
        </p:txBody>
      </p:sp>
      <p:sp>
        <p:nvSpPr>
          <p:cNvPr id="90" name="Oval 89"/>
          <p:cNvSpPr/>
          <p:nvPr/>
        </p:nvSpPr>
        <p:spPr>
          <a:xfrm>
            <a:off x="1449388" y="5638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1370012" y="5791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912812" y="5715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1828800" y="5715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1828800" y="5562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1219200" y="5638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/>
          <p:cNvGrpSpPr/>
          <p:nvPr/>
        </p:nvGrpSpPr>
        <p:grpSpPr>
          <a:xfrm>
            <a:off x="5029200" y="381000"/>
            <a:ext cx="1754188" cy="1371600"/>
            <a:chOff x="1600200" y="685800"/>
            <a:chExt cx="5183188" cy="5182394"/>
          </a:xfrm>
        </p:grpSpPr>
        <p:cxnSp>
          <p:nvCxnSpPr>
            <p:cNvPr id="97" name="Straight Connector 96"/>
            <p:cNvCxnSpPr/>
            <p:nvPr/>
          </p:nvCxnSpPr>
          <p:spPr>
            <a:xfrm rot="5400000">
              <a:off x="-989806" y="32766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>
              <a:off x="4191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0800000">
              <a:off x="1600200" y="685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0800000">
              <a:off x="1600200" y="5865811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0800000">
              <a:off x="1600200" y="22860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0800000">
              <a:off x="1600200" y="4114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>
              <a:off x="6865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>
              <a:off x="2667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Oval 104"/>
          <p:cNvSpPr/>
          <p:nvPr/>
        </p:nvSpPr>
        <p:spPr>
          <a:xfrm>
            <a:off x="5335588" y="457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5259388" y="762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486400" y="609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5486400" y="838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5715000" y="685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334000" y="914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5410200" y="1219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5791200" y="914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106988" y="533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7086600" y="914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short-term focus</a:t>
            </a:r>
          </a:p>
        </p:txBody>
      </p:sp>
      <p:grpSp>
        <p:nvGrpSpPr>
          <p:cNvPr id="115" name="Group 114"/>
          <p:cNvGrpSpPr/>
          <p:nvPr/>
        </p:nvGrpSpPr>
        <p:grpSpPr>
          <a:xfrm>
            <a:off x="5029200" y="1905000"/>
            <a:ext cx="1754188" cy="1371600"/>
            <a:chOff x="1600200" y="685800"/>
            <a:chExt cx="5183188" cy="5182394"/>
          </a:xfrm>
        </p:grpSpPr>
        <p:cxnSp>
          <p:nvCxnSpPr>
            <p:cNvPr id="116" name="Straight Connector 115"/>
            <p:cNvCxnSpPr/>
            <p:nvPr/>
          </p:nvCxnSpPr>
          <p:spPr>
            <a:xfrm rot="5400000">
              <a:off x="-989806" y="32766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4191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rot="10800000">
              <a:off x="1600200" y="685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0800000">
              <a:off x="1600200" y="5865811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10800000">
              <a:off x="1600200" y="22860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0800000">
              <a:off x="1600200" y="4114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>
              <a:off x="6865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>
              <a:off x="2667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4" name="Oval 123"/>
          <p:cNvSpPr/>
          <p:nvPr/>
        </p:nvSpPr>
        <p:spPr>
          <a:xfrm>
            <a:off x="5335588" y="1981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5105400" y="2590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5486400" y="2133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5332412" y="2667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5105400" y="2286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5180012" y="2743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5256212" y="3048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5410200" y="2438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5106988" y="2057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7086600" y="2438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short-term, no growth</a:t>
            </a:r>
          </a:p>
        </p:txBody>
      </p:sp>
      <p:grpSp>
        <p:nvGrpSpPr>
          <p:cNvPr id="134" name="Group 133"/>
          <p:cNvGrpSpPr/>
          <p:nvPr/>
        </p:nvGrpSpPr>
        <p:grpSpPr>
          <a:xfrm>
            <a:off x="5029200" y="3505200"/>
            <a:ext cx="1754188" cy="1371600"/>
            <a:chOff x="1600200" y="685800"/>
            <a:chExt cx="5183188" cy="5182394"/>
          </a:xfrm>
        </p:grpSpPr>
        <p:cxnSp>
          <p:nvCxnSpPr>
            <p:cNvPr id="135" name="Straight Connector 134"/>
            <p:cNvCxnSpPr/>
            <p:nvPr/>
          </p:nvCxnSpPr>
          <p:spPr>
            <a:xfrm rot="5400000">
              <a:off x="-989806" y="32766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>
              <a:off x="4191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0800000">
              <a:off x="1600200" y="685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10800000">
              <a:off x="1600200" y="5865811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rot="10800000">
              <a:off x="1600200" y="22860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10800000">
              <a:off x="1600200" y="4114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6865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5400000">
              <a:off x="2667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Oval 142"/>
          <p:cNvSpPr/>
          <p:nvPr/>
        </p:nvSpPr>
        <p:spPr>
          <a:xfrm>
            <a:off x="6402388" y="3581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6172200" y="41910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6553200" y="3733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6399212" y="4267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6172200" y="3886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6246812" y="43434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6323012" y="46482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6477000" y="4038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6173788" y="36576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51"/>
          <p:cNvSpPr txBox="1"/>
          <p:nvPr/>
        </p:nvSpPr>
        <p:spPr>
          <a:xfrm>
            <a:off x="7086600" y="40386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long-term, live on line of credit for a while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1903412" y="533400"/>
            <a:ext cx="5183188" cy="5182394"/>
            <a:chOff x="1600200" y="685800"/>
            <a:chExt cx="5183188" cy="5182394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-989806" y="32766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4191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1600200" y="685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1600200" y="5865811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600200" y="22860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1600200" y="4114800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6865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667794" y="3275806"/>
              <a:ext cx="5181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533400" y="6260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260866" y="286333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risks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5000" y="5715000"/>
            <a:ext cx="152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meet current earnings expectations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extend &amp; defend core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86200" y="5715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create medium term growth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5715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generate portfolio of high-return options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create long-term growth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33600" y="6324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1-2 years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91000" y="6324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2-3 years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91200" y="6324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3+ years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1000" y="990600"/>
            <a:ext cx="15240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1200" b="1" dirty="0"/>
              <a:t>Familiar</a:t>
            </a:r>
            <a:r>
              <a:rPr lang="en-US" sz="900" dirty="0"/>
              <a:t>: distinctive knowledge surpassing customers, invests in initiatives already owned by the company or easily acquired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2590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1200" b="1" dirty="0"/>
              <a:t>Unfamiliar</a:t>
            </a:r>
            <a:r>
              <a:rPr lang="en-US" sz="900" dirty="0"/>
              <a:t>: competitors are better, but small investments are made to gain familiarity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1000" y="4343400"/>
            <a:ext cx="152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1200" b="1" dirty="0"/>
              <a:t>Uncertain</a:t>
            </a:r>
            <a:r>
              <a:rPr lang="en-US" sz="900" dirty="0"/>
              <a:t>: success is difficult to estimate, but a good gamble if successful – gut hunch, not a tight ROI – innovation such as ipod or kindle.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86600" y="990600"/>
            <a:ext cx="19050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Adapt Core: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endParaRPr lang="en-US" sz="900" dirty="0"/>
          </a:p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Build New Business: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/>
            <a:endParaRPr lang="en-US" sz="900" dirty="0"/>
          </a:p>
          <a:p>
            <a:pPr marL="685800" lvl="1" indent="-228600"/>
            <a:endParaRPr lang="en-US" sz="900" dirty="0"/>
          </a:p>
          <a:p>
            <a:pPr marL="685800" lvl="1" indent="-228600"/>
            <a:endParaRPr lang="en-US" sz="900" dirty="0"/>
          </a:p>
          <a:p>
            <a:pPr marL="685800" lvl="1" indent="-228600"/>
            <a:endParaRPr lang="en-US" sz="900" dirty="0"/>
          </a:p>
          <a:p>
            <a:pPr marL="685800" lvl="1" indent="-228600"/>
            <a:endParaRPr lang="en-US" sz="900" dirty="0"/>
          </a:p>
          <a:p>
            <a:pPr marL="685800" lvl="1" indent="-228600"/>
            <a:endParaRPr lang="en-US" sz="900" dirty="0"/>
          </a:p>
          <a:p>
            <a:pPr marL="228600" indent="-228600">
              <a:buFont typeface="Arial" pitchFamily="34" charset="0"/>
              <a:buChar char="•"/>
            </a:pPr>
            <a:r>
              <a:rPr lang="en-US" sz="900" dirty="0"/>
              <a:t>Shape Overall Portfolio: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900" dirty="0"/>
              <a:t>TBD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28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Strategic initiatives</a:t>
            </a:r>
          </a:p>
        </p:txBody>
      </p:sp>
      <p:grpSp>
        <p:nvGrpSpPr>
          <p:cNvPr id="3" name="Group 31"/>
          <p:cNvGrpSpPr/>
          <p:nvPr/>
        </p:nvGrpSpPr>
        <p:grpSpPr>
          <a:xfrm>
            <a:off x="7315200" y="5943600"/>
            <a:ext cx="1676400" cy="228600"/>
            <a:chOff x="7315200" y="6019800"/>
            <a:chExt cx="1676400" cy="228600"/>
          </a:xfrm>
        </p:grpSpPr>
        <p:sp>
          <p:nvSpPr>
            <p:cNvPr id="30" name="Oval 29"/>
            <p:cNvSpPr/>
            <p:nvPr/>
          </p:nvSpPr>
          <p:spPr>
            <a:xfrm>
              <a:off x="7315200" y="6019800"/>
              <a:ext cx="228600" cy="2286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543800" y="6019800"/>
              <a:ext cx="14478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= Initiative size reflects impact</a:t>
              </a:r>
            </a:p>
          </p:txBody>
        </p:sp>
      </p:grpSp>
      <p:sp>
        <p:nvSpPr>
          <p:cNvPr id="36" name="Oval 35"/>
          <p:cNvSpPr/>
          <p:nvPr/>
        </p:nvSpPr>
        <p:spPr>
          <a:xfrm>
            <a:off x="2438400" y="106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9" name="Oval 38"/>
          <p:cNvSpPr/>
          <p:nvPr/>
        </p:nvSpPr>
        <p:spPr>
          <a:xfrm>
            <a:off x="32004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0" name="Oval 39"/>
          <p:cNvSpPr/>
          <p:nvPr/>
        </p:nvSpPr>
        <p:spPr>
          <a:xfrm>
            <a:off x="3657600" y="2819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1" name="Oval 40"/>
          <p:cNvSpPr/>
          <p:nvPr/>
        </p:nvSpPr>
        <p:spPr>
          <a:xfrm>
            <a:off x="3505200" y="2209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2" name="Oval 41"/>
          <p:cNvSpPr/>
          <p:nvPr/>
        </p:nvSpPr>
        <p:spPr>
          <a:xfrm>
            <a:off x="4876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819400" y="152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current portfolio of initiatives</a:t>
            </a:r>
          </a:p>
        </p:txBody>
      </p:sp>
      <p:sp>
        <p:nvSpPr>
          <p:cNvPr id="50" name="Oval 49"/>
          <p:cNvSpPr/>
          <p:nvPr/>
        </p:nvSpPr>
        <p:spPr>
          <a:xfrm>
            <a:off x="2971800" y="198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1" name="Oval 50"/>
          <p:cNvSpPr/>
          <p:nvPr/>
        </p:nvSpPr>
        <p:spPr>
          <a:xfrm>
            <a:off x="4191000" y="251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7" name="Oval 36"/>
          <p:cNvSpPr/>
          <p:nvPr/>
        </p:nvSpPr>
        <p:spPr>
          <a:xfrm>
            <a:off x="4038600" y="3124200"/>
            <a:ext cx="762000" cy="685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8" name="Oval 37"/>
          <p:cNvSpPr/>
          <p:nvPr/>
        </p:nvSpPr>
        <p:spPr>
          <a:xfrm>
            <a:off x="3048000" y="129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280</Words>
  <Application>Microsoft Office PowerPoint</Application>
  <PresentationFormat>On-screen Show (4:3)</PresentationFormat>
  <Paragraphs>100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BackCountry.com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pabilla</dc:creator>
  <cp:lastModifiedBy>Brion Hurley</cp:lastModifiedBy>
  <cp:revision>166</cp:revision>
  <dcterms:created xsi:type="dcterms:W3CDTF">2009-09-08T16:18:19Z</dcterms:created>
  <dcterms:modified xsi:type="dcterms:W3CDTF">2022-10-21T19:11:58Z</dcterms:modified>
</cp:coreProperties>
</file>